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Nunito"/>
      <p:regular r:id="rId39"/>
      <p:bold r:id="rId40"/>
      <p:italic r:id="rId41"/>
      <p:boldItalic r:id="rId42"/>
    </p:embeddedFont>
    <p:embeddedFont>
      <p:font typeface="Merriweather"/>
      <p:regular r:id="rId43"/>
      <p:bold r:id="rId44"/>
      <p:italic r:id="rId45"/>
      <p:boldItalic r:id="rId46"/>
    </p:embeddedFont>
    <p:embeddedFont>
      <p:font typeface="Source Sans Pr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.fntdata"/><Relationship Id="rId42" Type="http://schemas.openxmlformats.org/officeDocument/2006/relationships/font" Target="fonts/Nunito-boldItalic.fntdata"/><Relationship Id="rId41" Type="http://schemas.openxmlformats.org/officeDocument/2006/relationships/font" Target="fonts/Nunito-italic.fntdata"/><Relationship Id="rId44" Type="http://schemas.openxmlformats.org/officeDocument/2006/relationships/font" Target="fonts/Merriweather-bold.fntdata"/><Relationship Id="rId43" Type="http://schemas.openxmlformats.org/officeDocument/2006/relationships/font" Target="fonts/Merriweather-regular.fntdata"/><Relationship Id="rId46" Type="http://schemas.openxmlformats.org/officeDocument/2006/relationships/font" Target="fonts/Merriweather-boldItalic.fntdata"/><Relationship Id="rId45" Type="http://schemas.openxmlformats.org/officeDocument/2006/relationships/font" Target="fonts/Merriweather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ourceSansPro-bold.fntdata"/><Relationship Id="rId47" Type="http://schemas.openxmlformats.org/officeDocument/2006/relationships/font" Target="fonts/SourceSansPro-regular.fntdata"/><Relationship Id="rId49" Type="http://schemas.openxmlformats.org/officeDocument/2006/relationships/font" Target="fonts/SourceSansPr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33" Type="http://schemas.openxmlformats.org/officeDocument/2006/relationships/font" Target="fonts/Raleway-italic.fntdata"/><Relationship Id="rId32" Type="http://schemas.openxmlformats.org/officeDocument/2006/relationships/font" Target="fonts/Raleway-bold.fntdata"/><Relationship Id="rId35" Type="http://schemas.openxmlformats.org/officeDocument/2006/relationships/font" Target="fonts/Roboto-regular.fntdata"/><Relationship Id="rId34" Type="http://schemas.openxmlformats.org/officeDocument/2006/relationships/font" Target="fonts/Raleway-boldItalic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Nunito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SourceSansPr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025ba7207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025ba7207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025ba7207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025ba720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8ccfbc48b_2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98ccfbc48b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025ba7207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025ba7207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025ba7207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025ba7207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025ba7207_5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025ba7207_5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1c91d03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1c91d03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1c91d03b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1c91d03b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1c91d03b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1c91d03b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1c91d03b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b1c91d03b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98ccfbc48b_1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98ccfbc48b_1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1c91d03b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1c91d03b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1c91d03b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1c91d03b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1c91d03b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b1c91d03b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8ccfbc48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8ccfbc48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8ccfbc48b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8ccfbc48b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8ccfbc48b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98ccfbc48b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98ccfbc48b_1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98ccfbc48b_1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8ccfbc48b_1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8ccfbc48b_1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8ccfbc48b_2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8ccfbc48b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8ccfbc48b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98ccfbc48b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8ccfbc48b_1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98ccfbc48b_1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8ccfbc48b_1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8ccfbc48b_1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025ba7207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025ba7207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10" Type="http://schemas.openxmlformats.org/officeDocument/2006/relationships/image" Target="../media/image14.png"/><Relationship Id="rId9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7" Type="http://schemas.openxmlformats.org/officeDocument/2006/relationships/image" Target="../media/image15.png"/><Relationship Id="rId8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citeseerx.ist.psu.edu/viewdoc/download?doi=10.1.1.362.419&amp;rep=rep1&amp;type=pdf" TargetMode="External"/><Relationship Id="rId4" Type="http://schemas.openxmlformats.org/officeDocument/2006/relationships/hyperlink" Target="https://ieeexplore.ieee.org/document/6392275" TargetMode="External"/><Relationship Id="rId5" Type="http://schemas.openxmlformats.org/officeDocument/2006/relationships/hyperlink" Target="https://ieeexplore.ieee.org/abstract/document/8101544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ieeexplore.ieee.org/document/9009826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2" Type="http://schemas.openxmlformats.org/officeDocument/2006/relationships/image" Target="../media/image1.png"/><Relationship Id="rId9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5.png"/><Relationship Id="rId7" Type="http://schemas.openxmlformats.org/officeDocument/2006/relationships/image" Target="../media/image13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face image retrieval based on occluded face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Mentor: </a:t>
            </a:r>
            <a:r>
              <a:rPr lang="en"/>
              <a:t>Dr. Shiv Ram Dubey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Group Code : </a:t>
            </a:r>
            <a:r>
              <a:rPr lang="en"/>
              <a:t>SRD005</a:t>
            </a:r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3493275" y="3364700"/>
            <a:ext cx="51543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Team Details: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Venkata Sri Mukhesh Inturi    (S20170010056)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Kothagorla Krishna                  (S20170010078)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Sai Santhosh Chirag                 (S20170010134)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- Sample Testing Images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75" y="1448550"/>
            <a:ext cx="1702700" cy="17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05675"/>
            <a:ext cx="1702700" cy="17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9150" y="1448550"/>
            <a:ext cx="1702700" cy="17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4850" y="1405675"/>
            <a:ext cx="1702700" cy="17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875" y="3327925"/>
            <a:ext cx="1730325" cy="17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9150" y="3327925"/>
            <a:ext cx="1730325" cy="17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58188" y="3274200"/>
            <a:ext cx="1730325" cy="17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94838" y="3274200"/>
            <a:ext cx="1730325" cy="17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/>
        </p:nvSpPr>
        <p:spPr>
          <a:xfrm>
            <a:off x="0" y="0"/>
            <a:ext cx="9144000" cy="630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Flow Diagram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7552200" y="1170550"/>
            <a:ext cx="1020300" cy="63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Image Database</a:t>
            </a:r>
            <a:endParaRPr sz="1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20100" y="673075"/>
            <a:ext cx="501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5" name="Google Shape;145;p23"/>
          <p:cNvCxnSpPr/>
          <p:nvPr/>
        </p:nvCxnSpPr>
        <p:spPr>
          <a:xfrm>
            <a:off x="1019175" y="2423963"/>
            <a:ext cx="2868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23"/>
          <p:cNvSpPr txBox="1"/>
          <p:nvPr/>
        </p:nvSpPr>
        <p:spPr>
          <a:xfrm>
            <a:off x="2326475" y="2174075"/>
            <a:ext cx="860700" cy="72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Feature Extraction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 fc layers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7" name="Google Shape;147;p23"/>
          <p:cNvSpPr/>
          <p:nvPr/>
        </p:nvSpPr>
        <p:spPr>
          <a:xfrm>
            <a:off x="7734900" y="1941275"/>
            <a:ext cx="654900" cy="965400"/>
          </a:xfrm>
          <a:prstGeom prst="can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 txBox="1"/>
          <p:nvPr/>
        </p:nvSpPr>
        <p:spPr>
          <a:xfrm>
            <a:off x="-34475" y="1624975"/>
            <a:ext cx="1071600" cy="31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Query Image</a:t>
            </a:r>
            <a:endParaRPr sz="1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9" name="Google Shape;149;p23"/>
          <p:cNvCxnSpPr>
            <a:stCxn id="147" idx="2"/>
          </p:cNvCxnSpPr>
          <p:nvPr/>
        </p:nvCxnSpPr>
        <p:spPr>
          <a:xfrm rot="10800000">
            <a:off x="7413900" y="2420975"/>
            <a:ext cx="3210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23"/>
          <p:cNvCxnSpPr/>
          <p:nvPr/>
        </p:nvCxnSpPr>
        <p:spPr>
          <a:xfrm>
            <a:off x="3263375" y="2461025"/>
            <a:ext cx="4494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23"/>
          <p:cNvCxnSpPr/>
          <p:nvPr/>
        </p:nvCxnSpPr>
        <p:spPr>
          <a:xfrm rot="10800000">
            <a:off x="6496950" y="2576500"/>
            <a:ext cx="4188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" name="Google Shape;152;p23"/>
          <p:cNvSpPr txBox="1"/>
          <p:nvPr/>
        </p:nvSpPr>
        <p:spPr>
          <a:xfrm>
            <a:off x="3690200" y="2093675"/>
            <a:ext cx="1600800" cy="82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Compare feature           vectors based on           distance metric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3" name="Google Shape;153;p23"/>
          <p:cNvCxnSpPr>
            <a:stCxn id="152" idx="2"/>
          </p:cNvCxnSpPr>
          <p:nvPr/>
        </p:nvCxnSpPr>
        <p:spPr>
          <a:xfrm>
            <a:off x="4490600" y="2915675"/>
            <a:ext cx="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" name="Google Shape;154;p23"/>
          <p:cNvSpPr txBox="1"/>
          <p:nvPr/>
        </p:nvSpPr>
        <p:spPr>
          <a:xfrm>
            <a:off x="3929100" y="3321875"/>
            <a:ext cx="1285800" cy="72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Retrieve the top K images</a:t>
            </a:r>
            <a:endParaRPr sz="16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5" name="Google Shape;155;p23"/>
          <p:cNvCxnSpPr>
            <a:stCxn id="154" idx="2"/>
          </p:cNvCxnSpPr>
          <p:nvPr/>
        </p:nvCxnSpPr>
        <p:spPr>
          <a:xfrm>
            <a:off x="4572000" y="4048175"/>
            <a:ext cx="12000" cy="27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23"/>
          <p:cNvSpPr/>
          <p:nvPr/>
        </p:nvSpPr>
        <p:spPr>
          <a:xfrm>
            <a:off x="1336100" y="2179950"/>
            <a:ext cx="613500" cy="726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Mask top conv features</a:t>
            </a:r>
            <a:endParaRPr sz="900">
              <a:solidFill>
                <a:schemeClr val="lt1"/>
              </a:solidFill>
            </a:endParaRPr>
          </a:p>
        </p:txBody>
      </p:sp>
      <p:cxnSp>
        <p:nvCxnSpPr>
          <p:cNvPr id="157" name="Google Shape;157;p23"/>
          <p:cNvCxnSpPr/>
          <p:nvPr/>
        </p:nvCxnSpPr>
        <p:spPr>
          <a:xfrm>
            <a:off x="1989100" y="2399475"/>
            <a:ext cx="29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23"/>
          <p:cNvSpPr/>
          <p:nvPr/>
        </p:nvSpPr>
        <p:spPr>
          <a:xfrm>
            <a:off x="6822500" y="2179950"/>
            <a:ext cx="613500" cy="726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Mask top conv features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5755475" y="2174075"/>
            <a:ext cx="780900" cy="72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Feature Extraction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 fc layers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0" name="Google Shape;160;p23"/>
          <p:cNvCxnSpPr/>
          <p:nvPr/>
        </p:nvCxnSpPr>
        <p:spPr>
          <a:xfrm flipH="1">
            <a:off x="5325500" y="2473000"/>
            <a:ext cx="3882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1" name="Google Shape;161;p23"/>
          <p:cNvPicPr preferRelativeResize="0"/>
          <p:nvPr/>
        </p:nvPicPr>
        <p:blipFill rotWithShape="1">
          <a:blip r:embed="rId3">
            <a:alphaModFix/>
          </a:blip>
          <a:srcRect b="78406" l="0" r="90585" t="0"/>
          <a:stretch/>
        </p:blipFill>
        <p:spPr>
          <a:xfrm>
            <a:off x="98525" y="2087075"/>
            <a:ext cx="860700" cy="835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 rotWithShape="1">
          <a:blip r:embed="rId3">
            <a:alphaModFix/>
          </a:blip>
          <a:srcRect b="51896" l="0" r="50359" t="23014"/>
          <a:stretch/>
        </p:blipFill>
        <p:spPr>
          <a:xfrm>
            <a:off x="3187175" y="4329500"/>
            <a:ext cx="2950375" cy="6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"/>
          <p:cNvSpPr txBox="1"/>
          <p:nvPr/>
        </p:nvSpPr>
        <p:spPr>
          <a:xfrm>
            <a:off x="308425" y="1578425"/>
            <a:ext cx="8409300" cy="31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Stage I: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Constructing pairwise differential siamese network (PDSN) using RESNET50.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Stage II: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 Establishing a mask dictionary to capture the correspondence between occluded facial blocks and corrupted feature elements.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Stage III: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 This is the testing phase.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			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Done After Eval2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5"/>
          <p:cNvSpPr txBox="1"/>
          <p:nvPr/>
        </p:nvSpPr>
        <p:spPr>
          <a:xfrm>
            <a:off x="308425" y="1578425"/>
            <a:ext cx="8520600" cy="31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Stage I (done):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We built Pair Wise Differential Siamese Network.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Stage II (done):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We constructed Mask Dictionary using 50,000 images from our custom LFW dataset and performed retrieval.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Stage III :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The current recall for our model is 0.69.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			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Results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50" y="3171525"/>
            <a:ext cx="8839199" cy="19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25" y="1336825"/>
            <a:ext cx="8991598" cy="17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</a:t>
            </a:r>
            <a:r>
              <a:rPr lang="en"/>
              <a:t>Results(contd..)</a:t>
            </a:r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62075"/>
            <a:ext cx="8839200" cy="180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 rotWithShape="1">
          <a:blip r:embed="rId4">
            <a:alphaModFix/>
          </a:blip>
          <a:srcRect b="0" l="0" r="2723" t="53690"/>
          <a:stretch/>
        </p:blipFill>
        <p:spPr>
          <a:xfrm>
            <a:off x="152400" y="1241733"/>
            <a:ext cx="8839200" cy="1867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done after eval3</a:t>
            </a:r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237800" y="1726000"/>
            <a:ext cx="8750700" cy="3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Optimised of retrieval process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Built a django based web application for our project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Optimisation of retrieval process</a:t>
            </a:r>
            <a:endParaRPr/>
          </a:p>
        </p:txBody>
      </p:sp>
      <p:sp>
        <p:nvSpPr>
          <p:cNvPr id="200" name="Google Shape;200;p29"/>
          <p:cNvSpPr txBox="1"/>
          <p:nvPr/>
        </p:nvSpPr>
        <p:spPr>
          <a:xfrm>
            <a:off x="229175" y="1398075"/>
            <a:ext cx="86559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We found out that most of the retrieval time is consumed for extracting the feature vectors of the images in the database.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We had to extract the feature vectors for every image in the database and then compare them with the input test image.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So we have stored the feature vectors as PyTorch tensors in .pt file extension.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We used those feature vectors for retrieval.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We made the retrieval process 10x times faster.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Django web application</a:t>
            </a:r>
            <a:endParaRPr/>
          </a:p>
        </p:txBody>
      </p:sp>
      <p:sp>
        <p:nvSpPr>
          <p:cNvPr id="206" name="Google Shape;206;p30"/>
          <p:cNvSpPr txBox="1"/>
          <p:nvPr>
            <p:ph type="title"/>
          </p:nvPr>
        </p:nvSpPr>
        <p:spPr>
          <a:xfrm>
            <a:off x="368950" y="1349950"/>
            <a:ext cx="8520600" cy="12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We build a Django based web application which takes the occluded image as input.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It runs our model in the back-end and retrieves the closest images from the database.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The retrieved images are then displayed back to the user in the same page.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C</a:t>
            </a:r>
            <a:r>
              <a:rPr b="1" lang="en" sz="3300"/>
              <a:t>ontents</a:t>
            </a:r>
            <a:endParaRPr b="1" sz="3300"/>
          </a:p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3" name="Google Shape;73;p14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Problem Statement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Literature Review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Solution Proposal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Dataset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Dataset-Sample Images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Flow Diagram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Workflow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Work Done After Eval2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Results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References</a:t>
            </a:r>
            <a:endParaRPr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6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36" name="Google Shape;236;p35"/>
          <p:cNvSpPr txBox="1"/>
          <p:nvPr/>
        </p:nvSpPr>
        <p:spPr>
          <a:xfrm>
            <a:off x="462100" y="1667625"/>
            <a:ext cx="8187300" cy="31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Zhifeng Li,Wei Liu, Dahua Lin, and Xiaoou Tang. Nonparametric subspace analysis for face recognition. In IEEE Conference on Computer Vision and Pattern Recognition, pages 961–966, 2005.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Meng Yang, Lei Zhang, Jian Yang, and David Zhang. Robust sparse coding for face recognition. In IEEE Conference on Computer Vision and Pattern Recognition, pages 625–632, 2011.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Fang Zhao, Jiashi Feng, Jian Zhao, Wenhan Yang, and Shuicheng Yan. Robust lstm-autoencoders for         face deocclusion in the wild. IEEE Transactions on Image Process- ing, 27(2):778–790, 2018.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42" name="Google Shape;242;p36"/>
          <p:cNvSpPr txBox="1"/>
          <p:nvPr/>
        </p:nvSpPr>
        <p:spPr>
          <a:xfrm>
            <a:off x="311725" y="1541200"/>
            <a:ext cx="8440500" cy="3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  </a:t>
            </a:r>
            <a:r>
              <a:rPr lang="en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L. Song, D. Gong, Z. Li, C. Liu and W. Liu, "Occlusion Robust Face Recognition Based on Mask Learning With Pairwise Differential Siamese Network," 2019 IEEE/CVF International Conference on Computer Vision (ICCV), Seoul, Korea (South), 2019, pp. 773-782, doi: 10.1109/ICCV.2019.00086.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/>
        </p:nvSpPr>
        <p:spPr>
          <a:xfrm>
            <a:off x="2079500" y="1526975"/>
            <a:ext cx="6680400" cy="3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Roboto"/>
                <a:ea typeface="Roboto"/>
                <a:cs typeface="Roboto"/>
                <a:sym typeface="Roboto"/>
              </a:rPr>
              <a:t>            Thank You</a:t>
            </a:r>
            <a:endParaRPr b="1" sz="3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latin typeface="Roboto"/>
              <a:ea typeface="Roboto"/>
              <a:cs typeface="Roboto"/>
              <a:sym typeface="Roboto"/>
            </a:endParaRPr>
          </a:p>
          <a:p>
            <a:pPr indent="457200" lvl="0" marL="4114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Problem Statement</a:t>
            </a:r>
            <a:endParaRPr sz="3200"/>
          </a:p>
        </p:txBody>
      </p:sp>
      <p:sp>
        <p:nvSpPr>
          <p:cNvPr id="79" name="Google Shape;79;p15"/>
          <p:cNvSpPr txBox="1"/>
          <p:nvPr/>
        </p:nvSpPr>
        <p:spPr>
          <a:xfrm>
            <a:off x="377725" y="1511650"/>
            <a:ext cx="7712700" cy="31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The aim of our project is to retrieve full face image of a person from the database given a query of occluded image of the same person.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Review: [1]</a:t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311725" y="1841400"/>
            <a:ext cx="88356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This paper uses a method that extracts local face descriptors only from the non-occluded facial areas.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It divides face images into several local regions.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support vector machine(SVM) is trained to identify which local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regions are occluded and then they are discarded from recognition.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This kind of approach is limited in view of shallow features like Local Binary Patterns(LBPG).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Review: [2]</a:t>
            </a: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308425" y="1644875"/>
            <a:ext cx="85272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This method uses sparse representation based recognition.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This model reconstructs an occlusion-free face using a linear combination of images from the training set together with a sparse constraint term accounting for occlusions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Drawback of this model is the reconstructed portion of the image may be different from the actual image.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Review: [3]</a:t>
            </a:r>
            <a:endParaRPr/>
          </a:p>
        </p:txBody>
      </p:sp>
      <p:sp>
        <p:nvSpPr>
          <p:cNvPr id="97" name="Google Shape;97;p18"/>
          <p:cNvSpPr txBox="1"/>
          <p:nvPr/>
        </p:nvSpPr>
        <p:spPr>
          <a:xfrm>
            <a:off x="317500" y="1524000"/>
            <a:ext cx="85272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In this paper, the author presented an Long Short Term Memory(LSTM) - Autoencoder to restore occluded facial areas and carried out recognition on the recovered facial images.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But, the correctness of recovered image matching the identity of individuals is not guaranteed.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252775" y="4902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Proposal</a:t>
            </a:r>
            <a:endParaRPr/>
          </a:p>
        </p:txBody>
      </p:sp>
      <p:sp>
        <p:nvSpPr>
          <p:cNvPr id="103" name="Google Shape;103;p19"/>
          <p:cNvSpPr txBox="1"/>
          <p:nvPr/>
        </p:nvSpPr>
        <p:spPr>
          <a:xfrm>
            <a:off x="308425" y="1578425"/>
            <a:ext cx="8409300" cy="31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We use a mask learning strategy to find and discard corrupted feature elements due to occlusion.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 mask dictionary is firstly established by exploiting the differences between the top conv features of occluded and occlusion free face pairs using pairwise differential siamese network (PDSN).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			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236725" y="52235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Dataset-Custom LFW</a:t>
            </a:r>
            <a:endParaRPr sz="2900"/>
          </a:p>
        </p:txBody>
      </p:sp>
      <p:sp>
        <p:nvSpPr>
          <p:cNvPr id="109" name="Google Shape;109;p20"/>
          <p:cNvSpPr txBox="1"/>
          <p:nvPr/>
        </p:nvSpPr>
        <p:spPr>
          <a:xfrm>
            <a:off x="191550" y="1309475"/>
            <a:ext cx="8760900" cy="3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We created custom LFW dataset. It consists of 13k images of 5749 individuals.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We created a custom dataset of 2,64,075 images by creating 25 images  for each image of a person.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Each of the 25 images has one block occluded.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"/>
              <a:buChar char="●"/>
            </a:pPr>
            <a:r>
              <a:t/>
            </a:r>
            <a:endParaRPr sz="2200"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"/>
              <a:buChar char="●"/>
            </a:pPr>
            <a:r>
              <a:t/>
            </a:r>
            <a:endParaRPr sz="2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"/>
              <a:buChar char="●"/>
            </a:pPr>
            <a:r>
              <a:t/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- Sample Training Images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100" y="1360275"/>
            <a:ext cx="1378575" cy="13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988" y="1360275"/>
            <a:ext cx="1378575" cy="13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6900" y="1360275"/>
            <a:ext cx="1331935" cy="13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25" y="1360275"/>
            <a:ext cx="1378575" cy="13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2150" y="1360275"/>
            <a:ext cx="1378575" cy="13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25" y="3055075"/>
            <a:ext cx="1378575" cy="13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3100" y="3055075"/>
            <a:ext cx="1378575" cy="13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35000" y="3055075"/>
            <a:ext cx="1378575" cy="13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76897" y="2974500"/>
            <a:ext cx="1378575" cy="13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58274" y="2974500"/>
            <a:ext cx="1378575" cy="137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